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35AE83-C6AE-4ED3-A184-5EEEDECD842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E4F2-5CCF-4234-880A-9881C6E2C1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AE83-C6AE-4ED3-A184-5EEEDECD8421}" type="datetimeFigureOut">
              <a:rPr lang="ru-RU" smtClean="0"/>
              <a:pPr/>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DE4F2-5CCF-4234-880A-9881C6E2C1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solidFill>
                  <a:schemeClr val="tx2">
                    <a:lumMod val="50000"/>
                  </a:schemeClr>
                </a:solidFill>
              </a:rPr>
              <a:t>Методы определения чувствительности к антибиотикам</a:t>
            </a:r>
            <a:r>
              <a:rPr lang="ru-RU" b="1" dirty="0"/>
              <a:t/>
            </a:r>
            <a:br>
              <a:rPr lang="ru-RU" b="1" dirty="0"/>
            </a:b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fontScale="92500" lnSpcReduction="20000"/>
          </a:bodyPr>
          <a:lstStyle/>
          <a:p>
            <a:pPr marL="0" indent="542925" algn="just">
              <a:buNone/>
            </a:pPr>
            <a:r>
              <a:rPr lang="ru-RU" dirty="0" smtClean="0">
                <a:solidFill>
                  <a:srgbClr val="002060"/>
                </a:solidFill>
              </a:rPr>
              <a:t>После инкубации в течение ночи при температуре 35</a:t>
            </a:r>
            <a:r>
              <a:rPr lang="ru-RU" baseline="30000" dirty="0" smtClean="0">
                <a:solidFill>
                  <a:srgbClr val="002060"/>
                </a:solidFill>
              </a:rPr>
              <a:t>о</a:t>
            </a:r>
            <a:r>
              <a:rPr lang="ru-RU" dirty="0" smtClean="0">
                <a:solidFill>
                  <a:srgbClr val="002060"/>
                </a:solidFill>
              </a:rPr>
              <a:t>-37</a:t>
            </a:r>
            <a:r>
              <a:rPr lang="ru-RU" baseline="30000" dirty="0" smtClean="0">
                <a:solidFill>
                  <a:srgbClr val="002060"/>
                </a:solidFill>
              </a:rPr>
              <a:t>о</a:t>
            </a:r>
            <a:r>
              <a:rPr lang="ru-RU" dirty="0" smtClean="0">
                <a:solidFill>
                  <a:srgbClr val="002060"/>
                </a:solidFill>
              </a:rPr>
              <a:t>С проводят учет полученных результатов. Наличие роста микроорганизма в бульоне (помутнение бульона) или на поверхности </a:t>
            </a:r>
            <a:r>
              <a:rPr lang="ru-RU" dirty="0" err="1" smtClean="0">
                <a:solidFill>
                  <a:srgbClr val="002060"/>
                </a:solidFill>
              </a:rPr>
              <a:t>агара</a:t>
            </a:r>
            <a:r>
              <a:rPr lang="ru-RU" dirty="0" smtClean="0">
                <a:solidFill>
                  <a:srgbClr val="002060"/>
                </a:solidFill>
              </a:rPr>
              <a:t> свидетельствует о том, что данная концентрация антибиотика недостаточна, чтобы подавить его жизнеспособность. По мере увеличения концентрации антибиотика рост микроорганизма ухудшается. Первую наименьшую концентрацию антибиотика (из серии последовательных разведений), где визуально не определяется бактериальный рост принято считать </a:t>
            </a:r>
            <a:r>
              <a:rPr lang="ru-RU" b="1" dirty="0" smtClean="0">
                <a:solidFill>
                  <a:srgbClr val="002060"/>
                </a:solidFill>
              </a:rPr>
              <a:t>минимальной подавляющей концентрацией (МПК)</a:t>
            </a:r>
            <a:r>
              <a:rPr lang="ru-RU" dirty="0" smtClean="0">
                <a:solidFill>
                  <a:srgbClr val="002060"/>
                </a:solidFill>
              </a:rPr>
              <a:t>. Измеряется МПК в мг/л или мкг/мл.</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002060"/>
                </a:solidFill>
              </a:rPr>
              <a:t>Минимальная подавляющая концентрация (МПК) - наименьшая концентрация антибиотика (мг/л или мкг/мл), которая </a:t>
            </a:r>
            <a:r>
              <a:rPr lang="ru-RU" sz="2400" i="1" dirty="0" err="1">
                <a:solidFill>
                  <a:srgbClr val="002060"/>
                </a:solidFill>
              </a:rPr>
              <a:t>in</a:t>
            </a:r>
            <a:r>
              <a:rPr lang="ru-RU" sz="2400" i="1" dirty="0">
                <a:solidFill>
                  <a:srgbClr val="002060"/>
                </a:solidFill>
              </a:rPr>
              <a:t> </a:t>
            </a:r>
            <a:r>
              <a:rPr lang="ru-RU" sz="2400" i="1" dirty="0" err="1">
                <a:solidFill>
                  <a:srgbClr val="002060"/>
                </a:solidFill>
              </a:rPr>
              <a:t>vitro</a:t>
            </a:r>
            <a:r>
              <a:rPr lang="ru-RU" sz="2400" dirty="0">
                <a:solidFill>
                  <a:srgbClr val="002060"/>
                </a:solidFill>
              </a:rPr>
              <a:t> полностью подавляет видимый рост бактерий</a:t>
            </a:r>
          </a:p>
        </p:txBody>
      </p:sp>
      <p:sp>
        <p:nvSpPr>
          <p:cNvPr id="3" name="Содержимое 2"/>
          <p:cNvSpPr>
            <a:spLocks noGrp="1"/>
          </p:cNvSpPr>
          <p:nvPr>
            <p:ph idx="1"/>
          </p:nvPr>
        </p:nvSpPr>
        <p:spPr/>
        <p:txBody>
          <a:bodyPr/>
          <a:lstStyle/>
          <a:p>
            <a:endParaRPr lang="ru-RU" dirty="0"/>
          </a:p>
        </p:txBody>
      </p:sp>
      <p:pic>
        <p:nvPicPr>
          <p:cNvPr id="11266" name="Picture 2" descr="Рис.3. Определение значения МПК методом разведения в жидкой питательной среде"/>
          <p:cNvPicPr>
            <a:picLocks noChangeAspect="1" noChangeArrowheads="1"/>
          </p:cNvPicPr>
          <p:nvPr/>
        </p:nvPicPr>
        <p:blipFill>
          <a:blip r:embed="rId2" cstate="print"/>
          <a:srcRect/>
          <a:stretch>
            <a:fillRect/>
          </a:stretch>
        </p:blipFill>
        <p:spPr bwMode="auto">
          <a:xfrm>
            <a:off x="0" y="1700808"/>
            <a:ext cx="8675180" cy="46606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marL="0" indent="542925" algn="just">
              <a:lnSpc>
                <a:spcPct val="110000"/>
              </a:lnSpc>
              <a:spcBef>
                <a:spcPts val="0"/>
              </a:spcBef>
              <a:buNone/>
            </a:pPr>
            <a:r>
              <a:rPr lang="ru-RU" dirty="0">
                <a:solidFill>
                  <a:srgbClr val="002060"/>
                </a:solidFill>
              </a:rPr>
              <a:t>На основании получаемых количественных данных (диаметра зоны подавления роста антибиотика или значения МПК) микроорганизмы подразделяют на чувствительные, умеренно резистентные и </a:t>
            </a:r>
            <a:r>
              <a:rPr lang="ru-RU" dirty="0" smtClean="0">
                <a:solidFill>
                  <a:srgbClr val="002060"/>
                </a:solidFill>
              </a:rPr>
              <a:t>резистентные. </a:t>
            </a:r>
          </a:p>
          <a:p>
            <a:pPr marL="0" indent="542925" algn="just">
              <a:lnSpc>
                <a:spcPct val="110000"/>
              </a:lnSpc>
              <a:spcBef>
                <a:spcPts val="0"/>
              </a:spcBef>
              <a:buNone/>
            </a:pPr>
            <a:r>
              <a:rPr lang="ru-RU" dirty="0" smtClean="0">
                <a:solidFill>
                  <a:srgbClr val="002060"/>
                </a:solidFill>
              </a:rPr>
              <a:t>Для </a:t>
            </a:r>
            <a:r>
              <a:rPr lang="ru-RU" dirty="0">
                <a:solidFill>
                  <a:srgbClr val="002060"/>
                </a:solidFill>
              </a:rPr>
              <a:t>разграничения этих трех категорий чувствительности (или </a:t>
            </a:r>
            <a:r>
              <a:rPr lang="ru-RU" dirty="0" err="1">
                <a:solidFill>
                  <a:srgbClr val="002060"/>
                </a:solidFill>
              </a:rPr>
              <a:t>резистентности</a:t>
            </a:r>
            <a:r>
              <a:rPr lang="ru-RU" dirty="0">
                <a:solidFill>
                  <a:srgbClr val="002060"/>
                </a:solidFill>
              </a:rPr>
              <a:t>) между собой используют так называемые </a:t>
            </a:r>
            <a:r>
              <a:rPr lang="ru-RU" b="1" dirty="0">
                <a:solidFill>
                  <a:srgbClr val="002060"/>
                </a:solidFill>
              </a:rPr>
              <a:t>пограничные концентрации</a:t>
            </a:r>
            <a:r>
              <a:rPr lang="ru-RU" dirty="0">
                <a:solidFill>
                  <a:srgbClr val="002060"/>
                </a:solidFill>
              </a:rPr>
              <a:t> (</a:t>
            </a:r>
            <a:r>
              <a:rPr lang="ru-RU" dirty="0" err="1">
                <a:solidFill>
                  <a:srgbClr val="002060"/>
                </a:solidFill>
              </a:rPr>
              <a:t>breakpoint</a:t>
            </a:r>
            <a:r>
              <a:rPr lang="ru-RU" dirty="0">
                <a:solidFill>
                  <a:srgbClr val="002060"/>
                </a:solidFill>
              </a:rPr>
              <a:t>) антибиотика (или пограничные значения диаметра зоны подавления роста микроорганизма).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Рис.4. Интерпретация результатов определения чувствительности бактерий в соответствии со значениями МПК"/>
          <p:cNvPicPr>
            <a:picLocks noChangeAspect="1" noChangeArrowheads="1"/>
          </p:cNvPicPr>
          <p:nvPr/>
        </p:nvPicPr>
        <p:blipFill>
          <a:blip r:embed="rId2" cstate="print"/>
          <a:srcRect/>
          <a:stretch>
            <a:fillRect/>
          </a:stretch>
        </p:blipFill>
        <p:spPr bwMode="auto">
          <a:xfrm>
            <a:off x="251520" y="692696"/>
            <a:ext cx="8640960" cy="48389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34852" y="-1"/>
            <a:ext cx="9178851" cy="68900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Рисунок 4"/>
          <p:cNvPicPr>
            <a:picLocks noChangeAspect="1"/>
          </p:cNvPicPr>
          <p:nvPr/>
        </p:nvPicPr>
        <p:blipFill>
          <a:blip r:embed="rId2"/>
          <a:stretch>
            <a:fillRect/>
          </a:stretch>
        </p:blipFill>
        <p:spPr>
          <a:xfrm>
            <a:off x="0" y="1097583"/>
            <a:ext cx="9144000" cy="4662834"/>
          </a:xfrm>
          <a:prstGeom prst="rect">
            <a:avLst/>
          </a:prstGeom>
        </p:spPr>
      </p:pic>
    </p:spTree>
    <p:extLst>
      <p:ext uri="{BB962C8B-B14F-4D97-AF65-F5344CB8AC3E}">
        <p14:creationId xmlns:p14="http://schemas.microsoft.com/office/powerpoint/2010/main" val="62391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Рисунок 4"/>
          <p:cNvPicPr>
            <a:picLocks noChangeAspect="1"/>
          </p:cNvPicPr>
          <p:nvPr/>
        </p:nvPicPr>
        <p:blipFill>
          <a:blip r:embed="rId2"/>
          <a:stretch>
            <a:fillRect/>
          </a:stretch>
        </p:blipFill>
        <p:spPr>
          <a:xfrm>
            <a:off x="0" y="856093"/>
            <a:ext cx="9144000" cy="5145814"/>
          </a:xfrm>
          <a:prstGeom prst="rect">
            <a:avLst/>
          </a:prstGeom>
        </p:spPr>
      </p:pic>
    </p:spTree>
    <p:extLst>
      <p:ext uri="{BB962C8B-B14F-4D97-AF65-F5344CB8AC3E}">
        <p14:creationId xmlns:p14="http://schemas.microsoft.com/office/powerpoint/2010/main" val="158536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619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2063935"/>
            <a:ext cx="9144000" cy="2730130"/>
          </a:xfrm>
          <a:prstGeom prst="rect">
            <a:avLst/>
          </a:prstGeom>
        </p:spPr>
      </p:pic>
    </p:spTree>
    <p:extLst>
      <p:ext uri="{BB962C8B-B14F-4D97-AF65-F5344CB8AC3E}">
        <p14:creationId xmlns:p14="http://schemas.microsoft.com/office/powerpoint/2010/main" val="357747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marL="0" indent="542925" algn="just">
              <a:buNone/>
            </a:pPr>
            <a:r>
              <a:rPr lang="ru-RU" dirty="0">
                <a:solidFill>
                  <a:srgbClr val="002060"/>
                </a:solidFill>
              </a:rPr>
              <a:t>Методы определения чувствительности бактерий к антибиотикам делятся на 2 группы: диффузионные и методы разведения.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b="1" dirty="0">
                <a:solidFill>
                  <a:srgbClr val="002060"/>
                </a:solidFill>
              </a:rPr>
              <a:t>Определение чувствительности бактерий к антибиотикам</a:t>
            </a:r>
            <a:r>
              <a:rPr lang="ru-RU" b="1" dirty="0" smtClean="0">
                <a:solidFill>
                  <a:srgbClr val="002060"/>
                </a:solidFill>
              </a:rPr>
              <a:t>:</a:t>
            </a:r>
          </a:p>
          <a:p>
            <a:pPr>
              <a:buNone/>
            </a:pPr>
            <a:r>
              <a:rPr lang="ru-RU" u="sng" dirty="0" smtClean="0">
                <a:solidFill>
                  <a:srgbClr val="002060"/>
                </a:solidFill>
              </a:rPr>
              <a:t>диффузионные методы </a:t>
            </a:r>
            <a:r>
              <a:rPr lang="ru-RU" dirty="0" smtClean="0">
                <a:solidFill>
                  <a:srgbClr val="002060"/>
                </a:solidFill>
              </a:rPr>
              <a:t>с </a:t>
            </a:r>
            <a:r>
              <a:rPr lang="ru-RU" dirty="0">
                <a:solidFill>
                  <a:srgbClr val="002060"/>
                </a:solidFill>
              </a:rPr>
              <a:t>использованием дисков с антибиотиками</a:t>
            </a:r>
          </a:p>
          <a:p>
            <a:r>
              <a:rPr lang="ru-RU" dirty="0">
                <a:solidFill>
                  <a:srgbClr val="002060"/>
                </a:solidFill>
              </a:rPr>
              <a:t>с помощью Е-тестов</a:t>
            </a:r>
          </a:p>
          <a:p>
            <a:pPr>
              <a:buNone/>
            </a:pPr>
            <a:endParaRPr lang="ru-RU" u="sng" dirty="0" smtClean="0">
              <a:solidFill>
                <a:srgbClr val="002060"/>
              </a:solidFill>
            </a:endParaRPr>
          </a:p>
          <a:p>
            <a:pPr>
              <a:buNone/>
            </a:pPr>
            <a:r>
              <a:rPr lang="ru-RU" u="sng" dirty="0" smtClean="0">
                <a:solidFill>
                  <a:srgbClr val="002060"/>
                </a:solidFill>
              </a:rPr>
              <a:t>методы разведения – </a:t>
            </a:r>
          </a:p>
          <a:p>
            <a:r>
              <a:rPr lang="ru-RU" dirty="0" smtClean="0">
                <a:solidFill>
                  <a:srgbClr val="002060"/>
                </a:solidFill>
              </a:rPr>
              <a:t>разведение </a:t>
            </a:r>
            <a:r>
              <a:rPr lang="ru-RU" dirty="0">
                <a:solidFill>
                  <a:srgbClr val="002060"/>
                </a:solidFill>
              </a:rPr>
              <a:t>в жидкой питательной среде (бульоне)</a:t>
            </a:r>
          </a:p>
          <a:p>
            <a:r>
              <a:rPr lang="ru-RU" dirty="0">
                <a:solidFill>
                  <a:srgbClr val="002060"/>
                </a:solidFill>
              </a:rPr>
              <a:t>разведение в </a:t>
            </a:r>
            <a:r>
              <a:rPr lang="ru-RU" dirty="0" err="1">
                <a:solidFill>
                  <a:srgbClr val="002060"/>
                </a:solidFill>
              </a:rPr>
              <a:t>агаре</a:t>
            </a:r>
            <a:endParaRPr lang="ru-RU" dirty="0">
              <a:solidFill>
                <a:srgbClr val="002060"/>
              </a:solidFill>
            </a:endParaRPr>
          </a:p>
          <a:p>
            <a:endParaRPr lang="ru-RU"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marL="0" indent="542925" algn="just">
              <a:buNone/>
            </a:pPr>
            <a:r>
              <a:rPr lang="ru-RU" dirty="0">
                <a:solidFill>
                  <a:srgbClr val="002060"/>
                </a:solidFill>
              </a:rPr>
              <a:t>При определении чувствительности </a:t>
            </a:r>
            <a:r>
              <a:rPr lang="ru-RU" dirty="0" err="1">
                <a:solidFill>
                  <a:srgbClr val="002060"/>
                </a:solidFill>
              </a:rPr>
              <a:t>диско-диффузионным</a:t>
            </a:r>
            <a:r>
              <a:rPr lang="ru-RU" dirty="0">
                <a:solidFill>
                  <a:srgbClr val="002060"/>
                </a:solidFill>
              </a:rPr>
              <a:t> методом на поверхность </a:t>
            </a:r>
            <a:r>
              <a:rPr lang="ru-RU" dirty="0" err="1">
                <a:solidFill>
                  <a:srgbClr val="002060"/>
                </a:solidFill>
              </a:rPr>
              <a:t>агара</a:t>
            </a:r>
            <a:r>
              <a:rPr lang="ru-RU" dirty="0">
                <a:solidFill>
                  <a:srgbClr val="002060"/>
                </a:solidFill>
              </a:rPr>
              <a:t> в чашке Петри наносят бактериальную суспензию определенной плотности </a:t>
            </a:r>
            <a:r>
              <a:rPr lang="ru-RU" dirty="0" smtClean="0">
                <a:solidFill>
                  <a:srgbClr val="002060"/>
                </a:solidFill>
              </a:rPr>
              <a:t>и </a:t>
            </a:r>
            <a:r>
              <a:rPr lang="ru-RU" dirty="0">
                <a:solidFill>
                  <a:srgbClr val="002060"/>
                </a:solidFill>
              </a:rPr>
              <a:t>затем помещают диски, содержащие определенное количество антибиотика. Диффузия антибиотика в </a:t>
            </a:r>
            <a:r>
              <a:rPr lang="ru-RU" dirty="0" err="1">
                <a:solidFill>
                  <a:srgbClr val="002060"/>
                </a:solidFill>
              </a:rPr>
              <a:t>агар</a:t>
            </a:r>
            <a:r>
              <a:rPr lang="ru-RU" dirty="0">
                <a:solidFill>
                  <a:srgbClr val="002060"/>
                </a:solidFill>
              </a:rPr>
              <a:t> приводит к формированию зоны подавления роста микроорганизмов вокруг дисков. После инкубации чашек в термостате при температуре 35</a:t>
            </a:r>
            <a:r>
              <a:rPr lang="ru-RU" baseline="30000" dirty="0">
                <a:solidFill>
                  <a:srgbClr val="002060"/>
                </a:solidFill>
              </a:rPr>
              <a:t>о</a:t>
            </a:r>
            <a:r>
              <a:rPr lang="ru-RU" dirty="0">
                <a:solidFill>
                  <a:srgbClr val="002060"/>
                </a:solidFill>
              </a:rPr>
              <a:t>-37</a:t>
            </a:r>
            <a:r>
              <a:rPr lang="ru-RU" baseline="30000" dirty="0">
                <a:solidFill>
                  <a:srgbClr val="002060"/>
                </a:solidFill>
              </a:rPr>
              <a:t>о</a:t>
            </a:r>
            <a:r>
              <a:rPr lang="ru-RU" dirty="0">
                <a:solidFill>
                  <a:srgbClr val="002060"/>
                </a:solidFill>
              </a:rPr>
              <a:t>С в течение ночи учитывают результат путем измерения диаметра зоны вокруг диска в </a:t>
            </a:r>
            <a:r>
              <a:rPr lang="ru-RU" dirty="0" smtClean="0">
                <a:solidFill>
                  <a:srgbClr val="002060"/>
                </a:solidFill>
              </a:rPr>
              <a:t>миллиметрах.</a:t>
            </a:r>
            <a:endParaRPr lang="ru-RU"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Рис.1. Определение чувствительности микроорганизмов диско-диффузионным методом"/>
          <p:cNvPicPr>
            <a:picLocks noChangeAspect="1" noChangeArrowheads="1"/>
          </p:cNvPicPr>
          <p:nvPr/>
        </p:nvPicPr>
        <p:blipFill>
          <a:blip r:embed="rId2" cstate="print"/>
          <a:srcRect/>
          <a:stretch>
            <a:fillRect/>
          </a:stretch>
        </p:blipFill>
        <p:spPr bwMode="auto">
          <a:xfrm>
            <a:off x="0" y="1196752"/>
            <a:ext cx="9144000" cy="43924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marL="0" indent="542925" algn="just">
              <a:buNone/>
            </a:pPr>
            <a:r>
              <a:rPr lang="ru-RU" dirty="0">
                <a:solidFill>
                  <a:srgbClr val="002060"/>
                </a:solidFill>
              </a:rPr>
              <a:t>Определение чувствительности микроорганизма с помощью Е-теста проводится аналогично тестированию </a:t>
            </a:r>
            <a:r>
              <a:rPr lang="ru-RU" dirty="0" err="1">
                <a:solidFill>
                  <a:srgbClr val="002060"/>
                </a:solidFill>
              </a:rPr>
              <a:t>диско-диффузионным</a:t>
            </a:r>
            <a:r>
              <a:rPr lang="ru-RU" dirty="0">
                <a:solidFill>
                  <a:srgbClr val="002060"/>
                </a:solidFill>
              </a:rPr>
              <a:t> методом. Отличие состоит в том, что вместо диска с антибиотиком используют полоску Е-теста, содержащую градиент концентраций антибиотика от максимальной к </a:t>
            </a:r>
            <a:r>
              <a:rPr lang="ru-RU" dirty="0" smtClean="0">
                <a:solidFill>
                  <a:srgbClr val="002060"/>
                </a:solidFill>
              </a:rPr>
              <a:t>минимальной. </a:t>
            </a:r>
            <a:r>
              <a:rPr lang="ru-RU" dirty="0">
                <a:solidFill>
                  <a:srgbClr val="002060"/>
                </a:solidFill>
              </a:rPr>
              <a:t>В месте пересечения эллипсовидной зоны подавления роста с полоской Е-теста получают значение минимальной подавляющей концентрации (МПК).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Рис.2. Определение чувствительности микроорганизмов с помощью Е-тестов"/>
          <p:cNvPicPr>
            <a:picLocks noChangeAspect="1" noChangeArrowheads="1"/>
          </p:cNvPicPr>
          <p:nvPr/>
        </p:nvPicPr>
        <p:blipFill>
          <a:blip r:embed="rId2" cstate="print"/>
          <a:srcRect/>
          <a:stretch>
            <a:fillRect/>
          </a:stretch>
        </p:blipFill>
        <p:spPr bwMode="auto">
          <a:xfrm>
            <a:off x="395536" y="908719"/>
            <a:ext cx="8136904" cy="50580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marL="0" indent="542925" algn="just">
              <a:buNone/>
            </a:pPr>
            <a:r>
              <a:rPr lang="ru-RU" dirty="0">
                <a:solidFill>
                  <a:schemeClr val="tx2">
                    <a:lumMod val="50000"/>
                  </a:schemeClr>
                </a:solidFill>
              </a:rPr>
              <a:t>Несомненным достоинством диффузионных методов является простота тестирования и доступность выполнения в любой бактериологической лаборатории. Однако с учетом высокой стоимости Е-тестов для рутинной работы обычно используют </a:t>
            </a:r>
            <a:r>
              <a:rPr lang="ru-RU" dirty="0" err="1">
                <a:solidFill>
                  <a:schemeClr val="tx2">
                    <a:lumMod val="50000"/>
                  </a:schemeClr>
                </a:solidFill>
              </a:rPr>
              <a:t>диско-диффузионный</a:t>
            </a:r>
            <a:r>
              <a:rPr lang="ru-RU" dirty="0">
                <a:solidFill>
                  <a:schemeClr val="tx2">
                    <a:lumMod val="50000"/>
                  </a:schemeClr>
                </a:solidFill>
              </a:rPr>
              <a:t> метод</a:t>
            </a:r>
            <a:r>
              <a:rPr lang="ru-RU"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435280" cy="6525344"/>
          </a:xfrm>
        </p:spPr>
        <p:txBody>
          <a:bodyPr>
            <a:normAutofit/>
          </a:bodyPr>
          <a:lstStyle/>
          <a:p>
            <a:pPr marL="0" indent="542925" algn="just">
              <a:buNone/>
            </a:pPr>
            <a:r>
              <a:rPr lang="ru-RU" b="1" dirty="0">
                <a:solidFill>
                  <a:srgbClr val="002060"/>
                </a:solidFill>
              </a:rPr>
              <a:t>Методы разведения</a:t>
            </a:r>
            <a:r>
              <a:rPr lang="ru-RU" dirty="0">
                <a:solidFill>
                  <a:srgbClr val="002060"/>
                </a:solidFill>
              </a:rPr>
              <a:t> основаны на использовании двойных последовательных разведений концентраций антибиотика от максимальной к минимальной (например от 128 мкг/мл, 64 мкг/мл, и т.д. до 0,5 мкг/мл, 0,25 мкг/мл и 0,125 мкг/мл). При этом антибиотик в различных концентрациях вносят в жидкую питательную среду (бульон) или в </a:t>
            </a:r>
            <a:r>
              <a:rPr lang="ru-RU" dirty="0" err="1">
                <a:solidFill>
                  <a:srgbClr val="002060"/>
                </a:solidFill>
              </a:rPr>
              <a:t>агар</a:t>
            </a:r>
            <a:r>
              <a:rPr lang="ru-RU" dirty="0">
                <a:solidFill>
                  <a:srgbClr val="002060"/>
                </a:solidFill>
              </a:rPr>
              <a:t>. Затем бактериальную суспензию определенной плотности, соответствующую стандарту мутности 0,5 по </a:t>
            </a:r>
            <a:r>
              <a:rPr lang="ru-RU" dirty="0" err="1">
                <a:solidFill>
                  <a:srgbClr val="002060"/>
                </a:solidFill>
              </a:rPr>
              <a:t>MсFarland</a:t>
            </a:r>
            <a:r>
              <a:rPr lang="ru-RU" dirty="0">
                <a:solidFill>
                  <a:srgbClr val="002060"/>
                </a:solidFill>
              </a:rPr>
              <a:t>, помещают в бульон с антибиотиком или на поверхность </a:t>
            </a:r>
            <a:r>
              <a:rPr lang="ru-RU" dirty="0" err="1">
                <a:solidFill>
                  <a:srgbClr val="002060"/>
                </a:solidFill>
              </a:rPr>
              <a:t>агара</a:t>
            </a:r>
            <a:r>
              <a:rPr lang="ru-RU" dirty="0">
                <a:solidFill>
                  <a:srgbClr val="002060"/>
                </a:solidFill>
              </a:rPr>
              <a:t> в чашке.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334</Words>
  <Application>Microsoft Office PowerPoint</Application>
  <PresentationFormat>Экран (4:3)</PresentationFormat>
  <Paragraphs>17</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Методы определения чувствительности к антибиотикам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Минимальная подавляющая концентрация (МПК) - наименьшая концентрация антибиотика (мг/л или мкг/мл), которая in vitro полностью подавляет видимый рост бактерий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определения чувствительности к антибиотикам </dc:title>
  <dc:creator>ЕЛЕНА-СВЕТЛАКОВА</dc:creator>
  <cp:lastModifiedBy>Елена Светлакова</cp:lastModifiedBy>
  <cp:revision>3</cp:revision>
  <dcterms:created xsi:type="dcterms:W3CDTF">2015-12-02T18:42:59Z</dcterms:created>
  <dcterms:modified xsi:type="dcterms:W3CDTF">2021-11-11T20:05:28Z</dcterms:modified>
</cp:coreProperties>
</file>